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9" r:id="rId3"/>
    <p:sldId id="340" r:id="rId4"/>
    <p:sldId id="341" r:id="rId5"/>
    <p:sldId id="342" r:id="rId6"/>
    <p:sldId id="343" r:id="rId7"/>
    <p:sldId id="344" r:id="rId8"/>
    <p:sldId id="349" r:id="rId9"/>
    <p:sldId id="345" r:id="rId10"/>
    <p:sldId id="346" r:id="rId11"/>
    <p:sldId id="347" r:id="rId12"/>
    <p:sldId id="363" r:id="rId13"/>
    <p:sldId id="364" r:id="rId14"/>
    <p:sldId id="348" r:id="rId15"/>
    <p:sldId id="350" r:id="rId16"/>
    <p:sldId id="351" r:id="rId17"/>
    <p:sldId id="353" r:id="rId18"/>
    <p:sldId id="354" r:id="rId19"/>
    <p:sldId id="355" r:id="rId20"/>
    <p:sldId id="356" r:id="rId21"/>
    <p:sldId id="357" r:id="rId22"/>
    <p:sldId id="358" r:id="rId23"/>
    <p:sldId id="359" r:id="rId24"/>
    <p:sldId id="360" r:id="rId25"/>
    <p:sldId id="361" r:id="rId26"/>
    <p:sldId id="362" r:id="rId27"/>
    <p:sldId id="365" r:id="rId28"/>
    <p:sldId id="366" r:id="rId29"/>
    <p:sldId id="367" r:id="rId30"/>
    <p:sldId id="368" r:id="rId31"/>
    <p:sldId id="369" r:id="rId32"/>
    <p:sldId id="370" r:id="rId33"/>
    <p:sldId id="338" r:id="rId3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8F083-6A84-459F-8FF8-CFA6D73594F2}" type="datetimeFigureOut">
              <a:rPr lang="th-TH" smtClean="0"/>
              <a:pPr/>
              <a:t>03/10/57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AD290-252B-446E-8000-CDF7EA667CD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000108"/>
            <a:ext cx="51395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ทรัพยาสารสนเทศห้องสมุด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4" name="Picture 4" descr="https://www.earthplaza.jp/img/contets/english/library/eizou-top-bo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643182"/>
            <a:ext cx="8054635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738375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ประเภทของทรัพยาสารสนเทศห้องสมุด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714488"/>
            <a:ext cx="7358114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th-TH" sz="3600" b="1" dirty="0" smtClean="0"/>
              <a:t>สิ่ง</a:t>
            </a:r>
            <a:r>
              <a:rPr lang="th-TH" sz="3600" b="1" dirty="0" smtClean="0"/>
              <a:t>ตีพิมพ์บนแผ่นกระดาษ 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สิ่งบันทึกลายลักษณ์อักษรด้วย</a:t>
            </a:r>
            <a:r>
              <a:rPr lang="th-TH" sz="3600" b="1" dirty="0" smtClean="0"/>
              <a:t>มือ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สื่อโสต</a:t>
            </a:r>
            <a:r>
              <a:rPr lang="th-TH" sz="3600" b="1" dirty="0" smtClean="0"/>
              <a:t>ทัศน์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วัสดุ</a:t>
            </a:r>
            <a:r>
              <a:rPr lang="th-TH" sz="3600" b="1" dirty="0" smtClean="0"/>
              <a:t>ย่อส่วน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สื่ออิเล็กทรอนิกส์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30299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ประเภทหนังสือ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714488"/>
            <a:ext cx="8143932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th-TH" sz="3600" b="1" dirty="0" smtClean="0"/>
              <a:t>หนังสือสารคดี </a:t>
            </a:r>
            <a:r>
              <a:rPr lang="en-US" sz="3600" b="1" dirty="0" smtClean="0"/>
              <a:t>(non fiction)</a:t>
            </a:r>
            <a:r>
              <a:rPr lang="th-TH" sz="3600" b="1" dirty="0" smtClean="0"/>
              <a:t> 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หนังสือบันเทิงคดี </a:t>
            </a:r>
            <a:r>
              <a:rPr lang="en-US" sz="3600" b="1" dirty="0" smtClean="0"/>
              <a:t>(fiction)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ตำรา </a:t>
            </a:r>
            <a:r>
              <a:rPr lang="en-US" sz="3600" b="1" dirty="0" smtClean="0"/>
              <a:t>(textbook)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หนังสืออ้างอิง </a:t>
            </a:r>
            <a:r>
              <a:rPr lang="en-US" sz="3600" b="1" dirty="0" smtClean="0"/>
              <a:t>(reference book )</a:t>
            </a:r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th-TH" sz="3600" b="1" dirty="0" smtClean="0"/>
              <a:t>สิ่งพิมพ์รัฐบาล </a:t>
            </a:r>
            <a:r>
              <a:rPr lang="en-US" sz="3600" b="1" dirty="0" smtClean="0"/>
              <a:t>(</a:t>
            </a:r>
            <a:r>
              <a:rPr lang="en-US" sz="3600" b="1" dirty="0" smtClean="0"/>
              <a:t>government </a:t>
            </a:r>
            <a:r>
              <a:rPr lang="en-US" sz="3600" b="1" dirty="0" smtClean="0"/>
              <a:t>publication)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78774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ประเภทของทรัพยากรสารสนเทศห้องสมุด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1714488"/>
            <a:ext cx="442915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en-US" sz="3600" b="1" dirty="0" smtClean="0"/>
              <a:t>1. </a:t>
            </a:r>
            <a:r>
              <a:rPr lang="th-TH" sz="3600" b="1" dirty="0" smtClean="0"/>
              <a:t>สิ่งตีพิมพ์</a:t>
            </a:r>
            <a:endParaRPr lang="th-TH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2857496"/>
            <a:ext cx="557216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en-US" sz="3600" b="1" dirty="0" smtClean="0"/>
              <a:t>2</a:t>
            </a:r>
            <a:r>
              <a:rPr lang="en-US" sz="3600" b="1" dirty="0" smtClean="0"/>
              <a:t>. </a:t>
            </a:r>
            <a:r>
              <a:rPr lang="th-TH" sz="3600" b="1" dirty="0" smtClean="0"/>
              <a:t>สิ่งไม่ตีพิมพ์ หรือ โสตทัศนวัสดุ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78774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ประเภทของทรัพยากรสารสนเทศห้องสมุด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1714488"/>
            <a:ext cx="442915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en-US" sz="3600" b="1" dirty="0" smtClean="0"/>
              <a:t>1. </a:t>
            </a:r>
            <a:r>
              <a:rPr lang="th-TH" sz="3600" b="1" dirty="0" smtClean="0"/>
              <a:t>สิ่งตีพิมพ์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28071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หนังสือสารคดี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1714488"/>
            <a:ext cx="842968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</a:t>
            </a:r>
            <a:r>
              <a:rPr lang="th-TH" sz="3600" b="1" dirty="0" smtClean="0"/>
              <a:t> หนังสือที่มุ่งให้ความรู้แก่ผู้อ่านเป็นสำคัญ</a:t>
            </a:r>
            <a:endParaRPr lang="th-TH" sz="3600" b="1" dirty="0"/>
          </a:p>
        </p:txBody>
      </p:sp>
      <p:pic>
        <p:nvPicPr>
          <p:cNvPr id="2050" name="Picture 2" descr="https://wiki.stjohn.ac.th/groups/poly_ordinarycourse/wiki/1c86e/images/d96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071810"/>
            <a:ext cx="6881962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25458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ตำราวิชาการ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00174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</a:t>
            </a:r>
            <a:r>
              <a:rPr lang="th-TH" sz="3600" b="1" dirty="0" smtClean="0"/>
              <a:t>  หนังสือที่เขียนขึ้นตามหลักสูตรในสถาบันการศึกษา ระดับต่าง ๆ ใช้ประกอบการเรียนการสอน</a:t>
            </a:r>
            <a:endParaRPr lang="th-TH" sz="3600" b="1" dirty="0"/>
          </a:p>
        </p:txBody>
      </p:sp>
      <p:pic>
        <p:nvPicPr>
          <p:cNvPr id="27650" name="Picture 2" descr="https://wiki.stjohn.ac.th/groups/poly_ordinarycourse/wiki/1c86e/images/9a6e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786058"/>
            <a:ext cx="5186364" cy="378619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39244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หนังสืออ่านประกอบ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00174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</a:t>
            </a:r>
            <a:r>
              <a:rPr lang="th-TH" sz="3600" b="1" dirty="0" smtClean="0"/>
              <a:t> หนังสือที่เขียนขึ้น เพื่อใช้อ่านประกอบ ในเนื้อหาวิชาต่าง ๆ ให้ได้ความรู้ละเอียดลึกซึ้ง</a:t>
            </a:r>
            <a:endParaRPr lang="th-TH" sz="3600" b="1" dirty="0"/>
          </a:p>
        </p:txBody>
      </p:sp>
      <p:pic>
        <p:nvPicPr>
          <p:cNvPr id="28674" name="Picture 2" descr="https://wiki.stjohn.ac.th/groups/poly_ordinarycourse/wiki/1c86e/images/c3bc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69" y="2786058"/>
            <a:ext cx="6047307" cy="3714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378020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หนังสือความรู้ทั่วไป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71612"/>
            <a:ext cx="914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หนังสือที่ผู้เขียนต่าง ๆ เรียบเรียงขึ้นตาม ความสนใจของผู้เขียน</a:t>
            </a:r>
            <a:endParaRPr lang="th-TH" sz="3600" b="1" dirty="0"/>
          </a:p>
        </p:txBody>
      </p:sp>
      <p:pic>
        <p:nvPicPr>
          <p:cNvPr id="29698" name="Picture 2" descr="https://wiki.stjohn.ac.th/groups/poly_ordinarycourse/wiki/1c86e/images/e5b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071810"/>
            <a:ext cx="5940631" cy="34290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27158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หนังสืออ้างอิง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71612"/>
            <a:ext cx="9144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หนังสือที่มีลักษณะรวบรวมความรู้ไว้หลากหลายเพื่อใช้ ค้นหาคำตอบเรื่องใดเรื่องหนึ่งโดยไม่ต้องอ่านทั้งเล่ม เรียบเรียงตามลำดับอักษรของเรื่อง หรือเนื้อหา ที่ต้องการค้น</a:t>
            </a:r>
            <a:endParaRPr lang="th-TH" sz="3600" b="1" dirty="0"/>
          </a:p>
        </p:txBody>
      </p:sp>
      <p:pic>
        <p:nvPicPr>
          <p:cNvPr id="31746" name="Picture 2" descr="https://wiki.stjohn.ac.th/groups/poly_ordinarycourse/wiki/1c86e/images/66e7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500438"/>
            <a:ext cx="5290492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61157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ปริญญานิพนธ์ หรือ วิทยานิพนธ์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71612"/>
            <a:ext cx="9144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บทนิพนธ์ที่เรียบเรียงขึ้น เพื่อประกอบการศึกษาระดับบัณฑิต</a:t>
            </a:r>
            <a:endParaRPr lang="th-TH" sz="3600" b="1" dirty="0"/>
          </a:p>
        </p:txBody>
      </p:sp>
      <p:pic>
        <p:nvPicPr>
          <p:cNvPr id="32770" name="Picture 2" descr="https://wiki.stjohn.ac.th/groups/poly_ordinarycourse/wiki/1c86e/images/6e4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500306"/>
            <a:ext cx="5496028" cy="435769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000108"/>
            <a:ext cx="18101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357430"/>
            <a:ext cx="9144000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3200" b="1" dirty="0" smtClean="0"/>
              <a:t>หมายถึง</a:t>
            </a:r>
            <a:br>
              <a:rPr lang="th-TH" sz="3200" b="1" dirty="0" smtClean="0"/>
            </a:br>
            <a:r>
              <a:rPr lang="th-TH" sz="3200" b="1" dirty="0" smtClean="0"/>
              <a:t>สถานที่รวบรวมสรรพวิชาการซึ่งได้บันทึกไว้ในหลายรูปแบบทั้งที่เป็น</a:t>
            </a:r>
            <a:r>
              <a:rPr lang="en-US" sz="3200" b="1" dirty="0" smtClean="0"/>
              <a:t> </a:t>
            </a:r>
            <a:endParaRPr lang="th-TH" sz="3200" b="1" dirty="0" smtClean="0"/>
          </a:p>
          <a:p>
            <a:r>
              <a:rPr lang="th-TH" sz="3200" b="1" dirty="0" smtClean="0"/>
              <a:t>สื่อสิ่งพิมพ์ วัสดุย่อส่วน</a:t>
            </a:r>
            <a:r>
              <a:rPr lang="en-US" sz="3200" b="1" dirty="0" smtClean="0"/>
              <a:t> </a:t>
            </a:r>
            <a:r>
              <a:rPr lang="th-TH" sz="3200" b="1" dirty="0" smtClean="0"/>
              <a:t>สื่อโสตทัศน์</a:t>
            </a:r>
            <a:r>
              <a:rPr lang="en-US" sz="3200" b="1" dirty="0" smtClean="0"/>
              <a:t> </a:t>
            </a:r>
            <a:r>
              <a:rPr lang="th-TH" sz="3200" b="1" dirty="0" smtClean="0"/>
              <a:t>และสื่ออิเล็กทรอนิกส์อย่างกว้างขวาง</a:t>
            </a:r>
            <a:r>
              <a:rPr lang="en-US" sz="3200" b="1" dirty="0" smtClean="0"/>
              <a:t> </a:t>
            </a:r>
            <a:endParaRPr lang="th-TH" sz="3200" b="1" dirty="0" smtClean="0"/>
          </a:p>
          <a:p>
            <a:r>
              <a:rPr lang="th-TH" sz="3200" b="1" dirty="0" smtClean="0"/>
              <a:t>มีบรรณารักษ์เป็นผู้บริหาร และดำเนิน งานตามระบบสากล</a:t>
            </a:r>
          </a:p>
          <a:p>
            <a:r>
              <a:rPr lang="th-TH" sz="3200" b="1" dirty="0" smtClean="0"/>
              <a:t>เป็นสถาบันที่มีความสำคัญต่อสังคม </a:t>
            </a:r>
          </a:p>
          <a:p>
            <a:r>
              <a:rPr lang="th-TH" sz="3200" b="1" dirty="0" smtClean="0"/>
              <a:t>โดยมุ่งเสริมการเรียนรู้และความจรรโลงใจ ตามความต้อง การของผู้ใช้</a:t>
            </a:r>
            <a:endParaRPr lang="th-TH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28536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สิ่งพิมพ์รัฐบาล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71540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หนังสือที่ผลิตโดยหน่วยราชการ รัฐวิสาหกิจ เช่น หนังสือรายงานประจำปี</a:t>
            </a:r>
            <a:endParaRPr lang="th-TH" sz="3600" b="1" dirty="0"/>
          </a:p>
        </p:txBody>
      </p:sp>
      <p:pic>
        <p:nvPicPr>
          <p:cNvPr id="33794" name="Picture 2" descr="https://wiki.stjohn.ac.th/groups/poly_ordinarycourse/wiki/1c86e/images/d6e8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928934"/>
            <a:ext cx="5107817" cy="3714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33441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หนังสือบันเทิงคดี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71540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หนังสือที่เขียนขึ้นจากประสบการณ์และจินตนาการ มุ่งให้ความบันเทิงเป็นสำคัญ เช่น หนังสือนวนิยาย</a:t>
            </a:r>
            <a:endParaRPr lang="th-TH" sz="3600" b="1" dirty="0"/>
          </a:p>
        </p:txBody>
      </p:sp>
      <p:pic>
        <p:nvPicPr>
          <p:cNvPr id="34818" name="Picture 2" descr="https://wiki.stjohn.ac.th/groups/poly_ordinarycourse/wiki/1c86e/images/051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3000372"/>
            <a:ext cx="6866861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72298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หนังสือพิมพ์ต่อเนื่อง เช่น หนังสือพิมพ์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5842" name="Picture 2" descr="https://wiki.stjohn.ac.th/groups/poly_ordinarycourse/wiki/1c86e/images/fde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85992"/>
            <a:ext cx="8111300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38972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นิตยสารและวารสาร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6866" name="Picture 2" descr="https://wiki.stjohn.ac.th/groups/poly_ordinarycourse/wiki/1c86e/images/73f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285991"/>
            <a:ext cx="4000528" cy="437014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00100" y="1643050"/>
            <a:ext cx="591540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รายวัน รายสัปดาห์ รายปักษ์ รายเดือน  ราย </a:t>
            </a:r>
            <a:r>
              <a:rPr lang="en-US" dirty="0" smtClean="0"/>
              <a:t>3 </a:t>
            </a:r>
            <a:r>
              <a:rPr lang="th-TH" dirty="0" smtClean="0"/>
              <a:t>เดือน  รายปี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14302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จุลสาร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715404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สิ่งพิมพ์ขนาดเล็ก อาจเป็นกระดาษแผ่นเดียวพับไปพับมา หรือ เป็นเล่มบาง ๆ มีความหนาไม่เกิน 60 หน้า ให้ความรู้เกี่ยวกับเรื่องใดเรื่องหนึ่งโดยเฉพาะ เช่น โรคต่าง ๆ </a:t>
            </a:r>
            <a:endParaRPr lang="th-TH" sz="3600" b="1" dirty="0"/>
          </a:p>
        </p:txBody>
      </p:sp>
      <p:pic>
        <p:nvPicPr>
          <p:cNvPr id="37890" name="Picture 2" descr="https://wiki.stjohn.ac.th/groups/poly_ordinarycourse/wiki/1c86e/images/0946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357562"/>
            <a:ext cx="6296357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17956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กฤตภาค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715404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</a:t>
            </a:r>
            <a:r>
              <a:rPr lang="th-TH" sz="3600" b="1" dirty="0" smtClean="0"/>
              <a:t> ทรัพยากรสารสนเทศที่ห้องสมุดจัดทำขึ้นโดยตัดบทความ ข่าว และสาระน่ารู้ จากวารสารและหนังสือพิมพ์ฉบับล่วงเวลาที่มีประโยชน์ต่อผู้ใช้ แล้วนำมาผนึกบนกระดาษ บอกแหล่งที่มาบนกระดาษ ให้หัวเรื่อง และนำไปจัดเรียงเข้าแฟ้มตามลำดับอักษรของหัวเรื่อง เพื่อใช้ ค้นคว้าต่อไป</a:t>
            </a:r>
            <a:endParaRPr lang="th-TH" sz="3600" b="1" dirty="0"/>
          </a:p>
        </p:txBody>
      </p:sp>
      <p:pic>
        <p:nvPicPr>
          <p:cNvPr id="38914" name="Picture 2" descr="https://wiki.stjohn.ac.th/groups/poly_ordinarycourse/wiki/1c86e/images/f94de.JPG"/>
          <p:cNvPicPr>
            <a:picLocks noChangeAspect="1" noChangeArrowheads="1"/>
          </p:cNvPicPr>
          <p:nvPr/>
        </p:nvPicPr>
        <p:blipFill>
          <a:blip r:embed="rId3"/>
          <a:srcRect l="46512" t="11260" r="4069" b="14312"/>
          <a:stretch>
            <a:fillRect/>
          </a:stretch>
        </p:blipFill>
        <p:spPr bwMode="auto">
          <a:xfrm>
            <a:off x="3500430" y="4357694"/>
            <a:ext cx="3000396" cy="22944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14302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จุลสาร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715404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สิ่งพิมพ์ขนาดเล็ก อาจเป็นกระดาษแผ่นเดียวพับไปพับมา หรือ เป็นเล่มบาง ๆ มีความหนาไม่เกิน 60 หน้า ให้ความรู้เกี่ยวกับเรื่องใดเรื่องหนึ่งโดยเฉพาะ เช่น โรคต่าง ๆ </a:t>
            </a:r>
            <a:endParaRPr lang="th-TH" sz="3600" b="1" dirty="0"/>
          </a:p>
        </p:txBody>
      </p:sp>
      <p:pic>
        <p:nvPicPr>
          <p:cNvPr id="37890" name="Picture 2" descr="https://wiki.stjohn.ac.th/groups/poly_ordinarycourse/wiki/1c86e/images/0946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357562"/>
            <a:ext cx="6296357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78774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ประเภทของทรัพยากรสารสนเทศห้องสมุด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785926"/>
            <a:ext cx="557216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en-US" sz="3600" b="1" dirty="0" smtClean="0"/>
              <a:t>2</a:t>
            </a:r>
            <a:r>
              <a:rPr lang="en-US" sz="3600" b="1" dirty="0" smtClean="0"/>
              <a:t>. </a:t>
            </a:r>
            <a:r>
              <a:rPr lang="th-TH" sz="3600" b="1" dirty="0" smtClean="0"/>
              <a:t>สิ่งไม่ตีพิมพ์ หรือ โสตทัศนวัสดุ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169469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โสตวัสดุ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715404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ทรัพยากรสารสนเทศที่ใช้เสียงเป็นสื่อในการถ่ายทอดสารสนเทศ ได้แก่ แผ่นเสียง แถบบันทึกเสียง หรือเทปบันทึกเสียง แผ่นดิสก์เป็นต้น  </a:t>
            </a:r>
            <a:endParaRPr lang="th-TH" sz="3600" b="1" dirty="0"/>
          </a:p>
        </p:txBody>
      </p:sp>
      <p:pic>
        <p:nvPicPr>
          <p:cNvPr id="39938" name="Picture 2" descr="https://wiki.stjohn.ac.th/groups/poly_ordinarycourse/wiki/1c86e/images/0f7d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428999"/>
            <a:ext cx="5514975" cy="34290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183896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ทัศน</a:t>
            </a:r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วัสดุ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92971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ทรัพยากรสารสนเทศที่ผู้รับต้องใช้สายตารับรู้ อาจดูด้วยตาเปล่า หรือใช้เครื่องฉายช่วยขยายภาพ เช่น รูปภาพ แผนที่ </a:t>
            </a:r>
            <a:endParaRPr lang="th-TH" sz="3600" b="1" dirty="0"/>
          </a:p>
        </p:txBody>
      </p:sp>
      <p:pic>
        <p:nvPicPr>
          <p:cNvPr id="45058" name="Picture 2" descr="https://wiki.stjohn.ac.th/groups/poly_ordinarycourse/wiki/1c86e/images/4552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928934"/>
            <a:ext cx="4929222" cy="38819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000108"/>
            <a:ext cx="46073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จุดประสงค์ของห้องสมุด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214554"/>
            <a:ext cx="6929454" cy="25545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3200" b="1" dirty="0" smtClean="0"/>
              <a:t>เพื่อการศึกษา (</a:t>
            </a:r>
            <a:r>
              <a:rPr lang="en-US" sz="3200" b="1" dirty="0" smtClean="0"/>
              <a:t>Education)</a:t>
            </a:r>
            <a:r>
              <a:rPr lang="th-TH" sz="3200" b="1" dirty="0" smtClean="0"/>
              <a:t> 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เพื่อข่าวสารความรู้ (</a:t>
            </a:r>
            <a:r>
              <a:rPr lang="en-US" sz="3200" b="1" dirty="0" smtClean="0"/>
              <a:t>Information)</a:t>
            </a:r>
            <a:r>
              <a:rPr lang="th-TH" sz="3200" b="1" dirty="0" smtClean="0"/>
              <a:t> 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เพื่อการค้นคว้าวิจัย (</a:t>
            </a:r>
            <a:r>
              <a:rPr lang="en-US" sz="3200" b="1" dirty="0" smtClean="0"/>
              <a:t>Research)</a:t>
            </a:r>
            <a:r>
              <a:rPr lang="th-TH" sz="3200" b="1" dirty="0" smtClean="0"/>
              <a:t> 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เพื่อความจรรโลงใจ (</a:t>
            </a:r>
            <a:r>
              <a:rPr lang="en-US" sz="3200" b="1" dirty="0" smtClean="0"/>
              <a:t>Inspiration)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เพื่อการพักผ่อนหย่อนใจ (</a:t>
            </a:r>
            <a:r>
              <a:rPr lang="en-US" sz="3200" b="1" dirty="0" smtClean="0"/>
              <a:t>Recreation)</a:t>
            </a:r>
            <a:r>
              <a:rPr lang="th-TH" sz="3200" b="1" dirty="0" smtClean="0"/>
              <a:t> </a:t>
            </a:r>
            <a:endParaRPr lang="th-TH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25635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โสตทัศน</a:t>
            </a:r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วัสดุ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571612"/>
            <a:ext cx="892971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600" b="1" dirty="0" smtClean="0"/>
              <a:t>คือ  วัสดุสารสนเทศที่มีทั้งภาพและเสียง ได้แก่ เครื่องฉายภาพยนตร์สไลด์ ประกอบเสียง หรือสไลด์มัลติ</a:t>
            </a:r>
            <a:r>
              <a:rPr lang="th-TH" sz="3600" b="1" dirty="0" smtClean="0"/>
              <a:t>วิชั่น </a:t>
            </a:r>
            <a:endParaRPr lang="th-TH" sz="3600" b="1" dirty="0"/>
          </a:p>
        </p:txBody>
      </p:sp>
      <p:pic>
        <p:nvPicPr>
          <p:cNvPr id="46082" name="Picture 2" descr="https://wiki.stjohn.ac.th/groups/poly_ordinarycourse/wiki/1c86e/images/a62a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071810"/>
            <a:ext cx="7475890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23118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วัสดุย่อส่วน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71612"/>
            <a:ext cx="9144000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200" b="1" dirty="0" smtClean="0"/>
              <a:t>คือ  วัสดุที่ได้จากการถ่ายภาพสิ่งพิมพ์ต้นฉบับ ย่อส่วนลงบนฟิล์มกระดาษ ทึบแสงให้มีขนาดเล็กโดยใช้เครื่องช่วยอ่าน เพื่อประหยัดงบประมาณและเนื้อที่ในการจัดเก็บ ได้แก่ ไมโครฟิล์ม ไมโครฟิช ไมโครการ์ด </a:t>
            </a:r>
            <a:endParaRPr lang="th-TH" sz="3200" b="1" dirty="0" smtClean="0"/>
          </a:p>
          <a:p>
            <a:pPr marL="742950" indent="-742950"/>
            <a:r>
              <a:rPr lang="th-TH" sz="3200" b="1" dirty="0" smtClean="0"/>
              <a:t>	</a:t>
            </a:r>
            <a:r>
              <a:rPr lang="th-TH" sz="3200" b="1" dirty="0" smtClean="0"/>
              <a:t>ไม</a:t>
            </a:r>
            <a:r>
              <a:rPr lang="th-TH" sz="3200" b="1" dirty="0" smtClean="0"/>
              <a:t>โครพรินท์</a:t>
            </a:r>
            <a:endParaRPr lang="th-TH" sz="3200" b="1" dirty="0"/>
          </a:p>
        </p:txBody>
      </p:sp>
      <p:pic>
        <p:nvPicPr>
          <p:cNvPr id="47106" name="Picture 2" descr="https://wiki.stjohn.ac.th/groups/poly_ordinarycourse/wiki/1c86e/images/75fa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786190"/>
            <a:ext cx="7790502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358944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วัสดุอิเล็คทรอนิกส์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571612"/>
            <a:ext cx="914400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/>
            <a:r>
              <a:rPr lang="th-TH" sz="3200" b="1" dirty="0" smtClean="0"/>
              <a:t>คือ   ทรัพยากรสารสนเทศ ที่มีการแปลงสารสนเทศเป็นสัญญาณ อิเล็กทรอนิกส์กลับคืนเป็นภาพ หรือเสียง ได้แก่ วิดีทัศน์ ซีดี-รอม</a:t>
            </a:r>
            <a:endParaRPr lang="th-TH" sz="3200" b="1" dirty="0"/>
          </a:p>
        </p:txBody>
      </p:sp>
      <p:pic>
        <p:nvPicPr>
          <p:cNvPr id="48130" name="Picture 2" descr="https://wiki.stjohn.ac.th/groups/poly_ordinarycourse/wiki/1c86e/images/bed6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857496"/>
            <a:ext cx="6000792" cy="339465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33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000108"/>
            <a:ext cx="33057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214554"/>
            <a:ext cx="6929454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3200" b="1" dirty="0" smtClean="0"/>
              <a:t>ห้องสมุดตามสถานศึกษา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ห้องสมุดประชาชน (ทางราชการจัดทำขึ้น</a:t>
            </a:r>
            <a:r>
              <a:rPr lang="th-TH" sz="3200" b="1" dirty="0" smtClean="0"/>
              <a:t>)</a:t>
            </a:r>
            <a:endParaRPr lang="en-US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ห้องสมุดทางราชการ</a:t>
            </a:r>
            <a:r>
              <a:rPr lang="en-US" sz="3200" b="1" dirty="0" smtClean="0"/>
              <a:t>/</a:t>
            </a:r>
            <a:r>
              <a:rPr lang="th-TH" sz="3200" b="1" dirty="0" smtClean="0"/>
              <a:t>รัฐวิสาหกิจ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ห้องสมุดหน่วยงานเอกชน</a:t>
            </a:r>
            <a:endParaRPr lang="th-TH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000108"/>
            <a:ext cx="30299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ศูนย์สารสนเทศ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2214554"/>
            <a:ext cx="7715304" cy="28623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th-TH" sz="3600" b="1" dirty="0" smtClean="0"/>
              <a:t>คือ องค์กรหรือหน่วยงานที่มีหน้าที่คัดเลือกจัดหาวิเคราะห์จัดเก็บและให้บริการสารสนเทศเฉพาะด้านหรือสาขาวิชาใดวิชาหนึ่งอย่างเจาะลึก โดยทั่วไปศูนย์สารสนเทศประกอบด้วย 3 ฝ่าย คือฝ่ายห้องสมุด</a:t>
            </a:r>
            <a:r>
              <a:rPr lang="en-US" sz="3600" b="1" dirty="0" smtClean="0"/>
              <a:t> </a:t>
            </a:r>
            <a:r>
              <a:rPr lang="th-TH" sz="3600" b="1" dirty="0" smtClean="0"/>
              <a:t>ฝ่ายเอกสาร</a:t>
            </a:r>
            <a:r>
              <a:rPr lang="en-US" sz="3600" b="1" dirty="0" smtClean="0"/>
              <a:t> </a:t>
            </a:r>
            <a:r>
              <a:rPr lang="th-TH" sz="3600" b="1" dirty="0" smtClean="0"/>
              <a:t>และฝ่ายจัดพิมพ์เพื่อเผยแพร่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1000108"/>
            <a:ext cx="45255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ประเภทศูนย์สารสนเทศ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214554"/>
            <a:ext cx="6929454" cy="206210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3200" b="1" dirty="0" smtClean="0"/>
              <a:t>ศูนย์สารสนเทศในหน่วยงานรัฐ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ศูนย์สารสนเทศเอกชน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ศูนย์สารสนเทศเฉพาะด้าน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แหล่งสารสนเทศอื่นๆ</a:t>
            </a:r>
            <a:endParaRPr lang="th-TH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857232"/>
            <a:ext cx="45047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ตัวอย่างศูนย์สารสนเทศ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1643050"/>
            <a:ext cx="8286776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3200" b="1" dirty="0" smtClean="0"/>
              <a:t>ศูนย์ข้อมูลพลังงานแห่งประเทศไทย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ศูนย์บริการข้อมูลอุตสาหกรรมชนบท</a:t>
            </a:r>
            <a:r>
              <a:rPr lang="th-TH" sz="3200" b="1" dirty="0" smtClean="0"/>
              <a:t> 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ศูนย์ข้อมูลสมุนไพรคณะเภสัชศาสตร์มหาวิทยาลัยมหิดล</a:t>
            </a:r>
            <a:r>
              <a:rPr lang="th-TH" sz="3200" b="1" dirty="0" smtClean="0"/>
              <a:t>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ศูนย์ข้อมูล</a:t>
            </a:r>
            <a:r>
              <a:rPr lang="th-TH" sz="3200" b="1" dirty="0" smtClean="0"/>
              <a:t>อาชญากรรม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กองทะเบียนการวิจัยสำนักงานคณะกรรมการวิจัย</a:t>
            </a:r>
            <a:r>
              <a:rPr lang="th-TH" sz="3200" b="1" dirty="0" smtClean="0"/>
              <a:t>แห่งชาติ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ศูนย์แนะแหล่ง</a:t>
            </a:r>
            <a:r>
              <a:rPr lang="th-TH" sz="3200" b="1" dirty="0" smtClean="0"/>
              <a:t>สารสนเทศ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หอจดหมายเหตุ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บริษัทค้า</a:t>
            </a:r>
            <a:r>
              <a:rPr lang="th-TH" sz="3200" b="1" dirty="0" smtClean="0"/>
              <a:t>สารสนเทศ</a:t>
            </a:r>
          </a:p>
          <a:p>
            <a:pPr marL="514350" indent="-514350">
              <a:buAutoNum type="arabicPeriod"/>
            </a:pPr>
            <a:r>
              <a:rPr lang="th-TH" sz="3200" b="1" dirty="0" smtClean="0"/>
              <a:t>สำนักข่าวของสถานทูต </a:t>
            </a:r>
            <a:endParaRPr lang="th-TH" sz="3200" b="1" dirty="0" smtClean="0"/>
          </a:p>
          <a:p>
            <a:pPr marL="514350" indent="-514350">
              <a:buAutoNum type="arabicPeriod"/>
            </a:pPr>
            <a:r>
              <a:rPr lang="th-TH" sz="3200" b="1" dirty="0" smtClean="0"/>
              <a:t> พิพิธภัณฑ์</a:t>
            </a:r>
            <a:endParaRPr lang="th-TH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51395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ทรัพยาสารสนเทศห้องสมุด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http://www.cad.go.th/ewtadmin/ewt/correspondence/images/privately/lovebook/theme/12%20%E0%B9%80%E0%B8%AB%E0%B8%95%E0%B8%B8%E0%B8%9C%E0%B8%A5%E0%B8%97%E0%B8%B5%E0%B9%88%E0%B8%84%E0%B8%A7%E0%B8%A3%E0%B9%83%E0%B8%AB%E0%B9%89%E0%B8%AB%E0%B8%99%E0%B8%B1%E0%B8%87%E0%B8%AA%E0%B8%B7%E0%B8%AD%E0%B9%80%E0%B8%9B%E0%B9%87%E0%B8%99%E0%B8%82%E0%B8%AD%E0%B8%87%E0%B8%82%E0%B8%A7%E0%B8%B1%E0%B8%8D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000240"/>
            <a:ext cx="5000658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Data\Job\pcbc\logo_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776" y="142852"/>
            <a:ext cx="643892" cy="947715"/>
          </a:xfrm>
          <a:prstGeom prst="rect">
            <a:avLst/>
          </a:prstGeom>
          <a:noFill/>
        </p:spPr>
      </p:pic>
      <p:cxnSp>
        <p:nvCxnSpPr>
          <p:cNvPr id="5" name="Straight Connector 4"/>
          <p:cNvCxnSpPr/>
          <p:nvPr/>
        </p:nvCxnSpPr>
        <p:spPr>
          <a:xfrm>
            <a:off x="285720" y="714356"/>
            <a:ext cx="79296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4804" y="58143"/>
            <a:ext cx="53383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GE103 </a:t>
            </a:r>
            <a:r>
              <a:rPr lang="th-TH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ระบบสารสนเทศเพื่อการค้นคว้า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596" y="785794"/>
            <a:ext cx="51395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ทรัพยาสารสนเทศห้องสมุด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714488"/>
            <a:ext cx="7358114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th-TH" sz="3600" b="1" dirty="0" smtClean="0"/>
              <a:t>หมายถึง แหล่งสารสนเทศทุกรูปแบบที่ห้องสมุดได้คัดเลือก จัดหา วิเคราะห์ และจัดรวบรวม อย่าง เป็นระเบียบไว้ให้ผู้ใช้ค้นคว้าหาสารสนเทศที่ต้องการ และจัดบุคคลากรบริการสารสนเทศ เพื่อคอยอำนวย ความสะดวก แก่ผู้ใช้</a:t>
            </a:r>
            <a:endParaRPr lang="th-TH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562</Words>
  <Application>Microsoft Office PowerPoint</Application>
  <PresentationFormat>On-screen Show (4:3)</PresentationFormat>
  <Paragraphs>127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suwitchan kaewsuwan</cp:lastModifiedBy>
  <cp:revision>94</cp:revision>
  <dcterms:created xsi:type="dcterms:W3CDTF">2014-09-05T06:34:01Z</dcterms:created>
  <dcterms:modified xsi:type="dcterms:W3CDTF">2014-10-03T02:53:08Z</dcterms:modified>
</cp:coreProperties>
</file>